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16"/>
  </p:notesMasterIdLst>
  <p:sldIdLst>
    <p:sldId id="533" r:id="rId2"/>
    <p:sldId id="536" r:id="rId3"/>
    <p:sldId id="541" r:id="rId4"/>
    <p:sldId id="542" r:id="rId5"/>
    <p:sldId id="543" r:id="rId6"/>
    <p:sldId id="540" r:id="rId7"/>
    <p:sldId id="547" r:id="rId8"/>
    <p:sldId id="544" r:id="rId9"/>
    <p:sldId id="548" r:id="rId10"/>
    <p:sldId id="546" r:id="rId11"/>
    <p:sldId id="549" r:id="rId12"/>
    <p:sldId id="545" r:id="rId13"/>
    <p:sldId id="550" r:id="rId14"/>
    <p:sldId id="55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initials="S" lastIdx="1" clrIdx="0">
    <p:extLst>
      <p:ext uri="{19B8F6BF-5375-455C-9EA6-DF929625EA0E}">
        <p15:presenceInfo xmlns:p15="http://schemas.microsoft.com/office/powerpoint/2012/main" userId="Steph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E0F3"/>
    <a:srgbClr val="08A4A8"/>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16" autoAdjust="0"/>
    <p:restoredTop sz="91677" autoAdjust="0"/>
  </p:normalViewPr>
  <p:slideViewPr>
    <p:cSldViewPr snapToGrid="0">
      <p:cViewPr varScale="1">
        <p:scale>
          <a:sx n="107" d="100"/>
          <a:sy n="107" d="100"/>
        </p:scale>
        <p:origin x="552" y="10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7AB96-EA4E-45D9-BE0D-31444D58337D}" type="datetimeFigureOut">
              <a:rPr lang="en-GB" smtClean="0"/>
              <a:t>07/04/2025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r>
              <a:rPr lang="en-GB" dirty="0" smtClean="0"/>
              <a:t>33</a:t>
            </a:r>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7C8F7-FF71-4F25-A9C3-008D9FDA093E}" type="slidenum">
              <a:rPr lang="en-GB" smtClean="0"/>
              <a:t>‹#›</a:t>
            </a:fld>
            <a:endParaRPr lang="en-GB" dirty="0"/>
          </a:p>
        </p:txBody>
      </p:sp>
    </p:spTree>
    <p:extLst>
      <p:ext uri="{BB962C8B-B14F-4D97-AF65-F5344CB8AC3E}">
        <p14:creationId xmlns:p14="http://schemas.microsoft.com/office/powerpoint/2010/main" val="266137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158B95-4CF9-43A6-9066-8C025B146548}" type="datetimeFigureOut">
              <a:rPr lang="en-GB" smtClean="0"/>
              <a:t>07/04/2025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3E05A49-B8B3-424D-8B37-637C0C26C03A}" type="slidenum">
              <a:rPr lang="en-GB" smtClean="0"/>
              <a:t>‹#›</a:t>
            </a:fld>
            <a:endParaRPr lang="en-GB" dirty="0"/>
          </a:p>
        </p:txBody>
      </p:sp>
    </p:spTree>
    <p:extLst>
      <p:ext uri="{BB962C8B-B14F-4D97-AF65-F5344CB8AC3E}">
        <p14:creationId xmlns:p14="http://schemas.microsoft.com/office/powerpoint/2010/main" val="155805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58B95-4CF9-43A6-9066-8C025B146548}" type="datetimeFigureOut">
              <a:rPr lang="en-GB" smtClean="0"/>
              <a:t>07/04/2025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E05A49-B8B3-424D-8B37-637C0C26C03A}" type="slidenum">
              <a:rPr lang="en-GB" smtClean="0"/>
              <a:t>‹#›</a:t>
            </a:fld>
            <a:endParaRPr lang="en-GB" dirty="0"/>
          </a:p>
        </p:txBody>
      </p:sp>
    </p:spTree>
    <p:extLst>
      <p:ext uri="{BB962C8B-B14F-4D97-AF65-F5344CB8AC3E}">
        <p14:creationId xmlns:p14="http://schemas.microsoft.com/office/powerpoint/2010/main" val="2432054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smtClean="0"/>
              <a:t>American History and Politics</a:t>
            </a:r>
            <a:br>
              <a:rPr lang="en-US" dirty="0" smtClean="0"/>
            </a:br>
            <a:r>
              <a:rPr lang="en-US" dirty="0" smtClean="0"/>
              <a:t>Session 1: Pre Columbian America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smtClean="0"/>
              <a:t>The First Americans</a:t>
            </a:r>
          </a:p>
          <a:p>
            <a:pPr lvl="0"/>
            <a:endParaRPr lang="en-US" dirty="0" smtClean="0"/>
          </a:p>
          <a:p>
            <a:pPr lvl="0"/>
            <a:r>
              <a:rPr lang="en-US" dirty="0" smtClean="0"/>
              <a:t>Native American cultures 1493</a:t>
            </a:r>
          </a:p>
          <a:p>
            <a:pPr lvl="0"/>
            <a:endParaRPr lang="en-US" dirty="0" smtClean="0"/>
          </a:p>
          <a:p>
            <a:pPr lvl="0"/>
            <a:r>
              <a:rPr lang="en-US" dirty="0" smtClean="0"/>
              <a:t>The W</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A158B95-4CF9-43A6-9066-8C025B146548}" type="datetimeFigureOut">
              <a:rPr lang="en-GB" smtClean="0"/>
              <a:t>07/04/2025</a:t>
            </a:fld>
            <a:endParaRPr lang="en-GB"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3E05A49-B8B3-424D-8B37-637C0C26C03A}" type="slidenum">
              <a:rPr lang="en-GB" smtClean="0"/>
              <a:t>‹#›</a:t>
            </a:fld>
            <a:endParaRPr lang="en-GB" dirty="0"/>
          </a:p>
        </p:txBody>
      </p:sp>
    </p:spTree>
    <p:extLst>
      <p:ext uri="{BB962C8B-B14F-4D97-AF65-F5344CB8AC3E}">
        <p14:creationId xmlns:p14="http://schemas.microsoft.com/office/powerpoint/2010/main" val="3685335589"/>
      </p:ext>
    </p:extLst>
  </p:cSld>
  <p:clrMap bg1="lt1" tx1="dk1" bg2="lt2" tx2="dk2" accent1="accent1" accent2="accent2" accent3="accent3" accent4="accent4" accent5="accent5" accent6="accent6" hlink="hlink" folHlink="folHlink"/>
  <p:sldLayoutIdLst>
    <p:sldLayoutId id="2147483780" r:id="rId1"/>
    <p:sldLayoutId id="2147483781" r:id="rId2"/>
  </p:sldLayoutIdLst>
  <p:txStyles>
    <p:titleStyle>
      <a:lvl1pPr algn="l" defTabSz="457200" rtl="0" eaLnBrk="1" latinLnBrk="0" hangingPunct="1">
        <a:spcBef>
          <a:spcPct val="0"/>
        </a:spcBef>
        <a:buNone/>
        <a:defRPr sz="360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631" y="0"/>
            <a:ext cx="8911687" cy="1280890"/>
          </a:xfrm>
        </p:spPr>
        <p:txBody>
          <a:bodyPr/>
          <a:lstStyle/>
          <a:p>
            <a:r>
              <a:rPr lang="en-GB" dirty="0" smtClean="0"/>
              <a:t>Domestic Reform attempts 1961-62</a:t>
            </a:r>
            <a:endParaRPr lang="en-GB" dirty="0"/>
          </a:p>
        </p:txBody>
      </p:sp>
      <p:sp>
        <p:nvSpPr>
          <p:cNvPr id="3" name="Content Placeholder 2"/>
          <p:cNvSpPr>
            <a:spLocks noGrp="1"/>
          </p:cNvSpPr>
          <p:nvPr>
            <p:ph idx="1"/>
          </p:nvPr>
        </p:nvSpPr>
        <p:spPr>
          <a:xfrm>
            <a:off x="1219200" y="959225"/>
            <a:ext cx="9953718" cy="4267200"/>
          </a:xfrm>
        </p:spPr>
        <p:txBody>
          <a:bodyPr>
            <a:noAutofit/>
          </a:bodyPr>
          <a:lstStyle/>
          <a:p>
            <a:r>
              <a:rPr lang="en-GB" sz="2400" dirty="0" smtClean="0">
                <a:latin typeface="Arial" panose="020B0604020202020204" pitchFamily="34" charset="0"/>
                <a:cs typeface="Arial" panose="020B0604020202020204" pitchFamily="34" charset="0"/>
              </a:rPr>
              <a:t>Economic recession 1961-1962</a:t>
            </a:r>
          </a:p>
          <a:p>
            <a:pPr lvl="1"/>
            <a:r>
              <a:rPr lang="en-GB" sz="2400" dirty="0" smtClean="0">
                <a:latin typeface="Arial" panose="020B0604020202020204" pitchFamily="34" charset="0"/>
                <a:cs typeface="Arial" panose="020B0604020202020204" pitchFamily="34" charset="0"/>
              </a:rPr>
              <a:t>Introduces tax cuts. Reduces top rate from 90% to 70%</a:t>
            </a:r>
          </a:p>
          <a:p>
            <a:pPr lvl="1"/>
            <a:r>
              <a:rPr lang="en-GB" sz="2400" dirty="0" smtClean="0">
                <a:latin typeface="Arial" panose="020B0604020202020204" pitchFamily="34" charset="0"/>
                <a:cs typeface="Arial" panose="020B0604020202020204" pitchFamily="34" charset="0"/>
              </a:rPr>
              <a:t>Persuades Steel Companies to limit price increases</a:t>
            </a:r>
          </a:p>
          <a:p>
            <a:pPr lvl="1"/>
            <a:r>
              <a:rPr lang="en-GB" sz="2400" dirty="0" smtClean="0">
                <a:latin typeface="Arial" panose="020B0604020202020204" pitchFamily="34" charset="0"/>
                <a:cs typeface="Arial" panose="020B0604020202020204" pitchFamily="34" charset="0"/>
              </a:rPr>
              <a:t>Economy recovers fast….growth up from 1% to 5% 1962..1963</a:t>
            </a:r>
          </a:p>
          <a:p>
            <a:pPr lvl="1"/>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Social reforms Introduced</a:t>
            </a:r>
          </a:p>
          <a:p>
            <a:pPr lvl="1"/>
            <a:r>
              <a:rPr lang="en-GB" sz="2200" dirty="0" smtClean="0">
                <a:latin typeface="Arial" panose="020B0604020202020204" pitchFamily="34" charset="0"/>
                <a:cs typeface="Arial" panose="020B0604020202020204" pitchFamily="34" charset="0"/>
              </a:rPr>
              <a:t>Equal Pay Act to end sexual discrimination</a:t>
            </a:r>
          </a:p>
          <a:p>
            <a:pPr lvl="1"/>
            <a:r>
              <a:rPr lang="en-GB" sz="2400" dirty="0" smtClean="0">
                <a:latin typeface="Arial" panose="020B0604020202020204" pitchFamily="34" charset="0"/>
                <a:cs typeface="Arial" panose="020B0604020202020204" pitchFamily="34" charset="0"/>
              </a:rPr>
              <a:t>Increases to minimum wage</a:t>
            </a:r>
          </a:p>
          <a:p>
            <a:pPr lvl="1"/>
            <a:r>
              <a:rPr lang="en-GB" sz="2400" dirty="0" smtClean="0">
                <a:latin typeface="Arial" panose="020B0604020202020204" pitchFamily="34" charset="0"/>
                <a:cs typeface="Arial" panose="020B0604020202020204" pitchFamily="34" charset="0"/>
              </a:rPr>
              <a:t>Manpower Retraining Act</a:t>
            </a:r>
          </a:p>
          <a:p>
            <a:pPr lvl="1"/>
            <a:r>
              <a:rPr lang="en-GB" sz="2400" dirty="0" smtClean="0">
                <a:latin typeface="Arial" panose="020B0604020202020204" pitchFamily="34" charset="0"/>
                <a:cs typeface="Arial" panose="020B0604020202020204" pitchFamily="34" charset="0"/>
              </a:rPr>
              <a:t>Mental Health Act </a:t>
            </a:r>
          </a:p>
        </p:txBody>
      </p:sp>
      <p:sp>
        <p:nvSpPr>
          <p:cNvPr id="5" name="TextBox 4"/>
          <p:cNvSpPr txBox="1"/>
          <p:nvPr/>
        </p:nvSpPr>
        <p:spPr>
          <a:xfrm>
            <a:off x="833718" y="6334780"/>
            <a:ext cx="10942419"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September 1962…. Spy planes reveal strange construction in Cuba</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9880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8" y="122086"/>
            <a:ext cx="11046690" cy="1280890"/>
          </a:xfrm>
        </p:spPr>
        <p:txBody>
          <a:bodyPr/>
          <a:lstStyle/>
          <a:p>
            <a:r>
              <a:rPr lang="en-GB" dirty="0" smtClean="0"/>
              <a:t>US media expects attack….(Chicago Sun Times) </a:t>
            </a:r>
            <a:endParaRPr lang="en-GB" dirty="0"/>
          </a:p>
        </p:txBody>
      </p:sp>
      <p:pic>
        <p:nvPicPr>
          <p:cNvPr id="6146" name="Picture 2" descr="Distances of Major Cites from Cu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07" y="905164"/>
            <a:ext cx="12066494" cy="608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36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819" y="193804"/>
            <a:ext cx="8911687" cy="1280890"/>
          </a:xfrm>
        </p:spPr>
        <p:txBody>
          <a:bodyPr/>
          <a:lstStyle/>
          <a:p>
            <a:r>
              <a:rPr lang="en-GB" dirty="0" smtClean="0"/>
              <a:t>US army prepares to invade</a:t>
            </a:r>
            <a:br>
              <a:rPr lang="en-GB" dirty="0" smtClean="0"/>
            </a:br>
            <a:r>
              <a:rPr lang="en-GB" dirty="0" smtClean="0"/>
              <a:t>….US missiles on Florida beaches</a:t>
            </a:r>
            <a:endParaRPr lang="en-GB" dirty="0"/>
          </a:p>
        </p:txBody>
      </p:sp>
      <p:pic>
        <p:nvPicPr>
          <p:cNvPr id="8194" name="Picture 2" descr="Missiles On Florida Co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16" y="1330037"/>
            <a:ext cx="11973673" cy="552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397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269" y="71287"/>
            <a:ext cx="8911687" cy="1280890"/>
          </a:xfrm>
        </p:spPr>
        <p:txBody>
          <a:bodyPr/>
          <a:lstStyle/>
          <a:p>
            <a:pPr algn="ctr"/>
            <a:r>
              <a:rPr lang="en-GB" dirty="0" smtClean="0"/>
              <a:t>World expects war</a:t>
            </a:r>
            <a:endParaRPr lang="en-GB" dirty="0"/>
          </a:p>
        </p:txBody>
      </p:sp>
      <p:pic>
        <p:nvPicPr>
          <p:cNvPr id="5122" name="Picture 2" descr="Women Strike For Pe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1" y="692727"/>
            <a:ext cx="12057529" cy="616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336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784" y="435851"/>
            <a:ext cx="8911687" cy="1280890"/>
          </a:xfrm>
        </p:spPr>
        <p:txBody>
          <a:bodyPr/>
          <a:lstStyle/>
          <a:p>
            <a:pPr algn="ctr"/>
            <a:r>
              <a:rPr lang="en-GB" dirty="0" smtClean="0"/>
              <a:t>Resolution</a:t>
            </a:r>
            <a:endParaRPr lang="en-GB" dirty="0"/>
          </a:p>
        </p:txBody>
      </p:sp>
      <p:sp>
        <p:nvSpPr>
          <p:cNvPr id="3" name="Content Placeholder 2"/>
          <p:cNvSpPr>
            <a:spLocks noGrp="1"/>
          </p:cNvSpPr>
          <p:nvPr>
            <p:ph idx="1"/>
          </p:nvPr>
        </p:nvSpPr>
        <p:spPr>
          <a:xfrm>
            <a:off x="233082" y="1237129"/>
            <a:ext cx="11869271" cy="4419600"/>
          </a:xfrm>
        </p:spPr>
        <p:txBody>
          <a:bodyPr>
            <a:noAutofit/>
          </a:bodyPr>
          <a:lstStyle/>
          <a:p>
            <a:r>
              <a:rPr lang="en-GB" sz="2400" dirty="0" smtClean="0">
                <a:latin typeface="Arial" panose="020B0604020202020204" pitchFamily="34" charset="0"/>
                <a:cs typeface="Arial" panose="020B0604020202020204" pitchFamily="34" charset="0"/>
              </a:rPr>
              <a:t>Kennedy ignores letter 2</a:t>
            </a:r>
          </a:p>
          <a:p>
            <a:pPr lvl="1"/>
            <a:r>
              <a:rPr lang="en-GB" sz="2400" dirty="0" smtClean="0">
                <a:latin typeface="Arial" panose="020B0604020202020204" pitchFamily="34" charset="0"/>
                <a:cs typeface="Arial" panose="020B0604020202020204" pitchFamily="34" charset="0"/>
              </a:rPr>
              <a:t>…..offers to promise no invasion </a:t>
            </a:r>
          </a:p>
          <a:p>
            <a:pPr lvl="1"/>
            <a:r>
              <a:rPr lang="en-GB" sz="2400" dirty="0" smtClean="0">
                <a:latin typeface="Arial" panose="020B0604020202020204" pitchFamily="34" charset="0"/>
                <a:cs typeface="Arial" panose="020B0604020202020204" pitchFamily="34" charset="0"/>
              </a:rPr>
              <a:t>“private agreement: US will remove missiles from Turkey 6 months after missiles gone from Turkey</a:t>
            </a:r>
          </a:p>
          <a:p>
            <a:pPr marL="457200" lvl="1" indent="0">
              <a:buNone/>
            </a:pPr>
            <a:r>
              <a:rPr lang="en-GB" sz="2400" dirty="0" smtClean="0">
                <a:latin typeface="Arial" panose="020B0604020202020204" pitchFamily="34" charset="0"/>
                <a:cs typeface="Arial" panose="020B0604020202020204" pitchFamily="34" charset="0"/>
              </a:rPr>
              <a:t>……on condition this kept secret</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October 28</a:t>
            </a:r>
            <a:r>
              <a:rPr lang="en-GB" sz="2400" baseline="30000" dirty="0" smtClean="0">
                <a:latin typeface="Arial" panose="020B0604020202020204" pitchFamily="34" charset="0"/>
                <a:cs typeface="Arial" panose="020B0604020202020204" pitchFamily="34" charset="0"/>
              </a:rPr>
              <a:t>th</a:t>
            </a:r>
            <a:r>
              <a:rPr lang="en-GB" sz="2400" dirty="0" smtClean="0">
                <a:latin typeface="Arial" panose="020B0604020202020204" pitchFamily="34" charset="0"/>
                <a:cs typeface="Arial" panose="020B0604020202020204" pitchFamily="34" charset="0"/>
              </a:rPr>
              <a:t> Russia backs down…agreement made</a:t>
            </a:r>
          </a:p>
          <a:p>
            <a:pPr lvl="1"/>
            <a:r>
              <a:rPr lang="en-GB" sz="2400" dirty="0" smtClean="0">
                <a:latin typeface="Arial" panose="020B0604020202020204" pitchFamily="34" charset="0"/>
                <a:cs typeface="Arial" panose="020B0604020202020204" pitchFamily="34" charset="0"/>
              </a:rPr>
              <a:t>Russian ships turn back</a:t>
            </a:r>
          </a:p>
          <a:p>
            <a:pPr lvl="1"/>
            <a:r>
              <a:rPr lang="en-GB" sz="2400" dirty="0" smtClean="0">
                <a:latin typeface="Arial" panose="020B0604020202020204" pitchFamily="34" charset="0"/>
                <a:cs typeface="Arial" panose="020B0604020202020204" pitchFamily="34" charset="0"/>
              </a:rPr>
              <a:t>Khrushchev agrees to remove missiles...keep Turkey missile agreement secret</a:t>
            </a:r>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a:off x="2861100" y="5614542"/>
            <a:ext cx="7951694" cy="1077218"/>
          </a:xfrm>
          <a:prstGeom prst="rect">
            <a:avLst/>
          </a:prstGeom>
          <a:noFill/>
        </p:spPr>
        <p:txBody>
          <a:bodyPr wrap="square" rtlCol="0">
            <a:spAutoFit/>
          </a:bodyPr>
          <a:lstStyle/>
          <a:p>
            <a:r>
              <a:rPr lang="en-GB" sz="3200" dirty="0" smtClean="0">
                <a:latin typeface="Arial" panose="020B0604020202020204" pitchFamily="34" charset="0"/>
                <a:cs typeface="Arial" panose="020B0604020202020204" pitchFamily="34" charset="0"/>
              </a:rPr>
              <a:t>World celebrates…Kennedy hero…Kutcher humiliated</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34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172" y="202769"/>
            <a:ext cx="8911687" cy="1280890"/>
          </a:xfrm>
        </p:spPr>
        <p:txBody>
          <a:bodyPr/>
          <a:lstStyle/>
          <a:p>
            <a:pPr algn="ctr"/>
            <a:r>
              <a:rPr lang="en-GB" dirty="0" smtClean="0"/>
              <a:t>Aftermath</a:t>
            </a:r>
            <a:endParaRPr lang="en-GB" dirty="0"/>
          </a:p>
        </p:txBody>
      </p:sp>
      <p:sp>
        <p:nvSpPr>
          <p:cNvPr id="3" name="Content Placeholder 2"/>
          <p:cNvSpPr>
            <a:spLocks noGrp="1"/>
          </p:cNvSpPr>
          <p:nvPr>
            <p:ph idx="1"/>
          </p:nvPr>
        </p:nvSpPr>
        <p:spPr>
          <a:xfrm>
            <a:off x="748145" y="1210236"/>
            <a:ext cx="11333019" cy="3307976"/>
          </a:xfrm>
        </p:spPr>
        <p:txBody>
          <a:bodyPr>
            <a:noAutofit/>
          </a:bodyPr>
          <a:lstStyle/>
          <a:p>
            <a:r>
              <a:rPr lang="en-GB" sz="2800" dirty="0" smtClean="0">
                <a:latin typeface="Arial" panose="020B0604020202020204" pitchFamily="34" charset="0"/>
                <a:cs typeface="Arial" panose="020B0604020202020204" pitchFamily="34" charset="0"/>
              </a:rPr>
              <a:t>USA and USSR realise one mistake= mutual annihilation</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Negotiations to reduce tensions</a:t>
            </a:r>
          </a:p>
          <a:p>
            <a:pPr lvl="1"/>
            <a:r>
              <a:rPr lang="en-GB" sz="2400" dirty="0">
                <a:latin typeface="Arial" panose="020B0604020202020204" pitchFamily="34" charset="0"/>
                <a:cs typeface="Arial" panose="020B0604020202020204" pitchFamily="34" charset="0"/>
              </a:rPr>
              <a:t>Agree banning of above ground nuclear tests</a:t>
            </a:r>
          </a:p>
          <a:p>
            <a:pPr lvl="1"/>
            <a:r>
              <a:rPr lang="en-GB" sz="2400" dirty="0">
                <a:latin typeface="Arial" panose="020B0604020202020204" pitchFamily="34" charset="0"/>
                <a:cs typeface="Arial" panose="020B0604020202020204" pitchFamily="34" charset="0"/>
              </a:rPr>
              <a:t>Establish hot line for direct communications</a:t>
            </a:r>
          </a:p>
          <a:p>
            <a:pPr lvl="1"/>
            <a:r>
              <a:rPr lang="en-GB" sz="2400" dirty="0">
                <a:latin typeface="Arial" panose="020B0604020202020204" pitchFamily="34" charset="0"/>
                <a:cs typeface="Arial" panose="020B0604020202020204" pitchFamily="34" charset="0"/>
              </a:rPr>
              <a:t>First discussions on potential scale down arms race…..beginning of Détente</a:t>
            </a:r>
          </a:p>
          <a:p>
            <a:pPr marL="342900" lvl="1" indent="-342900"/>
            <a:endParaRPr lang="en-GB" sz="2800" dirty="0" smtClean="0">
              <a:latin typeface="Arial" panose="020B0604020202020204" pitchFamily="34" charset="0"/>
              <a:cs typeface="Arial" panose="020B0604020202020204" pitchFamily="34" charset="0"/>
            </a:endParaRPr>
          </a:p>
          <a:p>
            <a:pPr marL="342900" lvl="1" indent="-342900"/>
            <a:r>
              <a:rPr lang="en-GB" sz="2800" dirty="0" smtClean="0">
                <a:latin typeface="Arial" panose="020B0604020202020204" pitchFamily="34" charset="0"/>
                <a:cs typeface="Arial" panose="020B0604020202020204" pitchFamily="34" charset="0"/>
              </a:rPr>
              <a:t>Kennedy </a:t>
            </a:r>
            <a:r>
              <a:rPr lang="en-GB" sz="2800" dirty="0">
                <a:latin typeface="Arial" panose="020B0604020202020204" pitchFamily="34" charset="0"/>
                <a:cs typeface="Arial" panose="020B0604020202020204" pitchFamily="34" charset="0"/>
              </a:rPr>
              <a:t>blocks CIA Castro assassination plots</a:t>
            </a:r>
          </a:p>
          <a:p>
            <a:endParaRPr lang="en-GB" sz="2800" dirty="0" smtClean="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p:txBody>
      </p:sp>
      <p:sp>
        <p:nvSpPr>
          <p:cNvPr id="4" name="TextBox 3"/>
          <p:cNvSpPr txBox="1"/>
          <p:nvPr/>
        </p:nvSpPr>
        <p:spPr>
          <a:xfrm>
            <a:off x="2689411" y="6087035"/>
            <a:ext cx="7210564"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Attention shifts to Containment…….Vietnam</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02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525" y="155448"/>
            <a:ext cx="8911687" cy="1280890"/>
          </a:xfrm>
        </p:spPr>
        <p:txBody>
          <a:bodyPr/>
          <a:lstStyle/>
          <a:p>
            <a:pPr algn="ctr"/>
            <a:r>
              <a:rPr lang="en-GB" dirty="0" smtClean="0"/>
              <a:t>Cuban Missile Crisis</a:t>
            </a:r>
            <a:endParaRPr lang="en-GB" dirty="0"/>
          </a:p>
        </p:txBody>
      </p:sp>
      <p:pic>
        <p:nvPicPr>
          <p:cNvPr id="5" name="Picture 4"/>
          <p:cNvPicPr>
            <a:picLocks noChangeAspect="1"/>
          </p:cNvPicPr>
          <p:nvPr/>
        </p:nvPicPr>
        <p:blipFill>
          <a:blip r:embed="rId2"/>
          <a:stretch>
            <a:fillRect/>
          </a:stretch>
        </p:blipFill>
        <p:spPr>
          <a:xfrm>
            <a:off x="141899" y="1472352"/>
            <a:ext cx="7804237" cy="5513664"/>
          </a:xfrm>
          <a:prstGeom prst="rect">
            <a:avLst/>
          </a:prstGeom>
        </p:spPr>
      </p:pic>
      <p:sp>
        <p:nvSpPr>
          <p:cNvPr id="6" name="TextBox 5"/>
          <p:cNvSpPr txBox="1"/>
          <p:nvPr/>
        </p:nvSpPr>
        <p:spPr>
          <a:xfrm>
            <a:off x="1255239" y="916373"/>
            <a:ext cx="8037396" cy="523220"/>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October 14</a:t>
            </a:r>
            <a:r>
              <a:rPr lang="en-GB" sz="2800" baseline="30000" dirty="0" smtClean="0">
                <a:latin typeface="Arial" panose="020B0604020202020204" pitchFamily="34" charset="0"/>
                <a:cs typeface="Arial" panose="020B0604020202020204" pitchFamily="34" charset="0"/>
              </a:rPr>
              <a:t>th</a:t>
            </a:r>
            <a:r>
              <a:rPr lang="en-GB" sz="2800" dirty="0" smtClean="0">
                <a:latin typeface="Arial" panose="020B0604020202020204" pitchFamily="34" charset="0"/>
                <a:cs typeface="Arial" panose="020B0604020202020204" pitchFamily="34" charset="0"/>
              </a:rPr>
              <a:t>: Spy Plane photos of missile sites </a:t>
            </a:r>
            <a:endParaRPr lang="en-GB" sz="2800" dirty="0">
              <a:latin typeface="Arial" panose="020B0604020202020204" pitchFamily="34" charset="0"/>
              <a:cs typeface="Arial" panose="020B0604020202020204" pitchFamily="34" charset="0"/>
            </a:endParaRPr>
          </a:p>
        </p:txBody>
      </p:sp>
      <p:sp>
        <p:nvSpPr>
          <p:cNvPr id="7" name="TextBox 6"/>
          <p:cNvSpPr txBox="1"/>
          <p:nvPr/>
        </p:nvSpPr>
        <p:spPr>
          <a:xfrm>
            <a:off x="8176718" y="4763306"/>
            <a:ext cx="3695242" cy="1569660"/>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October 1-14</a:t>
            </a:r>
          </a:p>
          <a:p>
            <a:r>
              <a:rPr lang="en-GB" sz="2400" dirty="0" smtClean="0">
                <a:latin typeface="Arial" panose="020B0604020202020204" pitchFamily="34" charset="0"/>
                <a:cs typeface="Arial" panose="020B0604020202020204" pitchFamily="34" charset="0"/>
              </a:rPr>
              <a:t>USSR delivers missiles in</a:t>
            </a:r>
          </a:p>
          <a:p>
            <a:r>
              <a:rPr lang="en-GB" sz="2400" dirty="0" smtClean="0">
                <a:latin typeface="Arial" panose="020B0604020202020204" pitchFamily="34" charset="0"/>
                <a:cs typeface="Arial" panose="020B0604020202020204" pitchFamily="34" charset="0"/>
              </a:rPr>
              <a:t> secret, deployed across</a:t>
            </a:r>
          </a:p>
          <a:p>
            <a:r>
              <a:rPr lang="en-GB" sz="2400" dirty="0" smtClean="0">
                <a:latin typeface="Arial" panose="020B0604020202020204" pitchFamily="34" charset="0"/>
                <a:cs typeface="Arial" panose="020B0604020202020204" pitchFamily="34" charset="0"/>
              </a:rPr>
              <a:t>Cuba + 40,000 soldier</a:t>
            </a:r>
          </a:p>
        </p:txBody>
      </p:sp>
      <p:sp>
        <p:nvSpPr>
          <p:cNvPr id="3" name="TextBox 2"/>
          <p:cNvSpPr txBox="1"/>
          <p:nvPr/>
        </p:nvSpPr>
        <p:spPr>
          <a:xfrm>
            <a:off x="7909560" y="2194560"/>
            <a:ext cx="4426853"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Russians assume US about</a:t>
            </a:r>
          </a:p>
          <a:p>
            <a:r>
              <a:rPr lang="en-GB" sz="2400" dirty="0">
                <a:latin typeface="Arial" panose="020B0604020202020204" pitchFamily="34" charset="0"/>
                <a:cs typeface="Arial" panose="020B0604020202020204" pitchFamily="34" charset="0"/>
              </a:rPr>
              <a:t>To invade Cuba</a:t>
            </a:r>
          </a:p>
          <a:p>
            <a:r>
              <a:rPr lang="en-GB" sz="2400" dirty="0">
                <a:latin typeface="Arial" panose="020B0604020202020204" pitchFamily="34" charset="0"/>
                <a:cs typeface="Arial" panose="020B0604020202020204" pitchFamily="34" charset="0"/>
              </a:rPr>
              <a:t>Want to offset missile inferiority</a:t>
            </a:r>
          </a:p>
        </p:txBody>
      </p:sp>
    </p:spTree>
    <p:extLst>
      <p:ext uri="{BB962C8B-B14F-4D97-AF65-F5344CB8AC3E}">
        <p14:creationId xmlns:p14="http://schemas.microsoft.com/office/powerpoint/2010/main" val="50088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05" y="139478"/>
            <a:ext cx="8911687" cy="1280890"/>
          </a:xfrm>
        </p:spPr>
        <p:txBody>
          <a:bodyPr>
            <a:normAutofit fontScale="90000"/>
          </a:bodyPr>
          <a:lstStyle/>
          <a:p>
            <a:pPr algn="ctr"/>
            <a:r>
              <a:rPr lang="en-GB" dirty="0" smtClean="0"/>
              <a:t>Kennedy holds Emergency Executive Meeting October 16</a:t>
            </a:r>
            <a:br>
              <a:rPr lang="en-GB" dirty="0" smtClean="0"/>
            </a:br>
            <a:r>
              <a:rPr lang="en-GB" dirty="0"/>
              <a:t> </a:t>
            </a:r>
            <a:r>
              <a:rPr lang="en-GB" dirty="0" smtClean="0"/>
              <a:t>Options: Bomb, invade, blockade</a:t>
            </a:r>
            <a:endParaRPr lang="en-GB" dirty="0"/>
          </a:p>
        </p:txBody>
      </p:sp>
      <p:pic>
        <p:nvPicPr>
          <p:cNvPr id="1026" name="Picture 2" descr="Washington DC, USA. September, 1962. President of the United States of America John F. Kennedy deep in thought at the White House during emergency talks with Dean Rusk and other aides at the time of the Cuban Missile Cri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72" y="1216152"/>
            <a:ext cx="11612688" cy="46865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4248" y="6027003"/>
            <a:ext cx="9512540" cy="830997"/>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Kennedy to air force: “ can you eliminate them all. ….90%</a:t>
            </a:r>
          </a:p>
          <a:p>
            <a:r>
              <a:rPr lang="en-GB" sz="2400" dirty="0" smtClean="0">
                <a:latin typeface="Arial" panose="020B0604020202020204" pitchFamily="34" charset="0"/>
                <a:cs typeface="Arial" panose="020B0604020202020204" pitchFamily="34" charset="0"/>
              </a:rPr>
              <a:t>….decide blockade….rename “Quarantine". Order USSR to remove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09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41" y="139478"/>
            <a:ext cx="8911687" cy="1280890"/>
          </a:xfrm>
        </p:spPr>
        <p:txBody>
          <a:bodyPr/>
          <a:lstStyle/>
          <a:p>
            <a:r>
              <a:rPr lang="en-GB" dirty="0" smtClean="0"/>
              <a:t>USSR denies missiles exist October 18</a:t>
            </a:r>
            <a:br>
              <a:rPr lang="en-GB" dirty="0" smtClean="0"/>
            </a:br>
            <a:r>
              <a:rPr lang="en-GB" dirty="0" smtClean="0"/>
              <a:t>Kennedy addresses nation October 22</a:t>
            </a:r>
            <a:endParaRPr lang="en-GB" dirty="0"/>
          </a:p>
        </p:txBody>
      </p:sp>
      <p:pic>
        <p:nvPicPr>
          <p:cNvPr id="2050" name="Picture 2" descr="Cuban Man Watching President Kennedy Speak on Tele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2" y="1281684"/>
            <a:ext cx="12109577" cy="557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283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859" y="86228"/>
            <a:ext cx="11235672" cy="1280890"/>
          </a:xfrm>
        </p:spPr>
        <p:txBody>
          <a:bodyPr>
            <a:noAutofit/>
          </a:bodyPr>
          <a:lstStyle/>
          <a:p>
            <a:r>
              <a:rPr lang="en-GB" sz="2800" dirty="0" smtClean="0">
                <a:latin typeface="Arial" panose="020B0604020202020204" pitchFamily="34" charset="0"/>
                <a:cs typeface="Arial" panose="020B0604020202020204" pitchFamily="34" charset="0"/>
              </a:rPr>
              <a:t>US air force deployed….shadow approaching Soviet ships heading for Cuba…Khrushchev denies missiles…accuses US of aggression</a:t>
            </a:r>
            <a:endParaRPr lang="en-GB" sz="2800" dirty="0">
              <a:latin typeface="Arial" panose="020B0604020202020204" pitchFamily="34" charset="0"/>
              <a:cs typeface="Arial" panose="020B0604020202020204" pitchFamily="34" charset="0"/>
            </a:endParaRPr>
          </a:p>
        </p:txBody>
      </p:sp>
      <p:pic>
        <p:nvPicPr>
          <p:cNvPr id="3074" name="Picture 2" descr="FILE PHOTO  40th Anniversary Of Cuban Missile Cri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914399"/>
            <a:ext cx="12102352" cy="594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625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529" y="0"/>
            <a:ext cx="10904516" cy="1280890"/>
          </a:xfrm>
        </p:spPr>
        <p:txBody>
          <a:bodyPr/>
          <a:lstStyle/>
          <a:p>
            <a:r>
              <a:rPr lang="en-GB" dirty="0" smtClean="0"/>
              <a:t>October 22</a:t>
            </a:r>
            <a:r>
              <a:rPr lang="en-GB" baseline="30000" dirty="0" smtClean="0"/>
              <a:t>nd</a:t>
            </a:r>
            <a:r>
              <a:rPr lang="en-GB" dirty="0" smtClean="0"/>
              <a:t>..confrontation in UN</a:t>
            </a:r>
            <a:br>
              <a:rPr lang="en-GB" dirty="0" smtClean="0"/>
            </a:br>
            <a:r>
              <a:rPr lang="en-GB" dirty="0" smtClean="0"/>
              <a:t>…Russians deny….US to Defcon-2 nuclear alert</a:t>
            </a:r>
            <a:endParaRPr lang="en-GB" dirty="0"/>
          </a:p>
        </p:txBody>
      </p:sp>
      <p:pic>
        <p:nvPicPr>
          <p:cNvPr id="4" name="Picture 3"/>
          <p:cNvPicPr>
            <a:picLocks noChangeAspect="1"/>
          </p:cNvPicPr>
          <p:nvPr/>
        </p:nvPicPr>
        <p:blipFill>
          <a:blip r:embed="rId2"/>
          <a:stretch>
            <a:fillRect/>
          </a:stretch>
        </p:blipFill>
        <p:spPr>
          <a:xfrm>
            <a:off x="109728" y="1075765"/>
            <a:ext cx="12082272" cy="5934635"/>
          </a:xfrm>
          <a:prstGeom prst="rect">
            <a:avLst/>
          </a:prstGeom>
        </p:spPr>
      </p:pic>
    </p:spTree>
    <p:extLst>
      <p:ext uri="{BB962C8B-B14F-4D97-AF65-F5344CB8AC3E}">
        <p14:creationId xmlns:p14="http://schemas.microsoft.com/office/powerpoint/2010/main" val="2736242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736" y="489639"/>
            <a:ext cx="8911687" cy="1280890"/>
          </a:xfrm>
        </p:spPr>
        <p:txBody>
          <a:bodyPr/>
          <a:lstStyle/>
          <a:p>
            <a:pPr algn="ctr"/>
            <a:r>
              <a:rPr lang="en-GB" dirty="0" smtClean="0">
                <a:latin typeface="Arial" panose="020B0604020202020204" pitchFamily="34" charset="0"/>
                <a:cs typeface="Arial" panose="020B0604020202020204" pitchFamily="34" charset="0"/>
              </a:rPr>
              <a:t>Negotiations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5458" y="1748117"/>
            <a:ext cx="11546542" cy="4087905"/>
          </a:xfrm>
        </p:spPr>
        <p:txBody>
          <a:bodyPr>
            <a:noAutofit/>
          </a:bodyPr>
          <a:lstStyle/>
          <a:p>
            <a:r>
              <a:rPr lang="en-GB" sz="2800" dirty="0" smtClean="0">
                <a:latin typeface="Arial" panose="020B0604020202020204" pitchFamily="34" charset="0"/>
                <a:cs typeface="Arial" panose="020B0604020202020204" pitchFamily="34" charset="0"/>
              </a:rPr>
              <a:t>US fleet establishes blockade…Bobby Kennedy sent to meet USSR ambassador</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October 26…Khrushchev letter 1…(public): offers to withdraw missiles if (1) US promise not to invade</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October 27…Khrushchev letter 2….(private):  Demands  US remove missiles from Turkey…will not remove missiles from Turkey</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86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741" y="328275"/>
            <a:ext cx="10168871" cy="1280890"/>
          </a:xfrm>
        </p:spPr>
        <p:txBody>
          <a:bodyPr>
            <a:normAutofit fontScale="90000"/>
          </a:bodyPr>
          <a:lstStyle/>
          <a:p>
            <a:r>
              <a:rPr lang="en-GB" dirty="0" smtClean="0"/>
              <a:t>October 27</a:t>
            </a:r>
            <a:r>
              <a:rPr lang="en-GB" baseline="30000" dirty="0" smtClean="0"/>
              <a:t>th</a:t>
            </a:r>
            <a:r>
              <a:rPr lang="en-GB" dirty="0" smtClean="0"/>
              <a:t> Cuba shoots down spy plane…US prepares to attack…naval blockade in place</a:t>
            </a:r>
            <a:endParaRPr lang="en-GB" dirty="0"/>
          </a:p>
        </p:txBody>
      </p:sp>
      <p:pic>
        <p:nvPicPr>
          <p:cNvPr id="4098" name="Picture 2" descr="Cuban Missile Crisis Of 1962: The Debris Of An American Airpl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5012"/>
            <a:ext cx="12568518"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355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722" y="76720"/>
            <a:ext cx="10804278" cy="1280890"/>
          </a:xfrm>
        </p:spPr>
        <p:txBody>
          <a:bodyPr>
            <a:normAutofit/>
          </a:bodyPr>
          <a:lstStyle/>
          <a:p>
            <a:r>
              <a:rPr lang="en-GB" dirty="0" smtClean="0"/>
              <a:t>October 28thUS Navy intercepts Russian Ships</a:t>
            </a:r>
            <a:br>
              <a:rPr lang="en-GB" dirty="0" smtClean="0"/>
            </a:br>
            <a:r>
              <a:rPr lang="en-GB" dirty="0" smtClean="0"/>
              <a:t>…ships continue to Cuba</a:t>
            </a:r>
            <a:endParaRPr lang="en-GB" dirty="0"/>
          </a:p>
        </p:txBody>
      </p:sp>
      <p:pic>
        <p:nvPicPr>
          <p:cNvPr id="7170" name="Picture 2" descr="October 1962. The Cuban Missile Crisis. American Navy ship USS Barry steams alongside the Soviet Freighter Anosov which was believed to be carrying a cargo of parts of Nuclear Missles destined for Cu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47" y="1246094"/>
            <a:ext cx="12069953" cy="568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870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94304</TotalTime>
  <Words>369</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Wisp</vt:lpstr>
      <vt:lpstr>Domestic Reform attempts 1961-62</vt:lpstr>
      <vt:lpstr>Cuban Missile Crisis</vt:lpstr>
      <vt:lpstr>Kennedy holds Emergency Executive Meeting October 16  Options: Bomb, invade, blockade</vt:lpstr>
      <vt:lpstr>USSR denies missiles exist October 18 Kennedy addresses nation October 22</vt:lpstr>
      <vt:lpstr>US air force deployed….shadow approaching Soviet ships heading for Cuba…Khrushchev denies missiles…accuses US of aggression</vt:lpstr>
      <vt:lpstr>October 22nd..confrontation in UN …Russians deny….US to Defcon-2 nuclear alert</vt:lpstr>
      <vt:lpstr>Negotiations</vt:lpstr>
      <vt:lpstr>October 27th Cuba shoots down spy plane…US prepares to attack…naval blockade in place</vt:lpstr>
      <vt:lpstr>October 28thUS Navy intercepts Russian Ships …ships continue to Cuba</vt:lpstr>
      <vt:lpstr>US media expects attack….(Chicago Sun Times) </vt:lpstr>
      <vt:lpstr>US army prepares to invade ….US missiles on Florida beaches</vt:lpstr>
      <vt:lpstr>World expects war</vt:lpstr>
      <vt:lpstr>Resolution</vt:lpstr>
      <vt:lpstr>Aftermath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making of America</dc:title>
  <dc:creator>Stephen</dc:creator>
  <cp:lastModifiedBy>Stephen</cp:lastModifiedBy>
  <cp:revision>2579</cp:revision>
  <dcterms:created xsi:type="dcterms:W3CDTF">2023-02-02T12:46:22Z</dcterms:created>
  <dcterms:modified xsi:type="dcterms:W3CDTF">2025-04-07T16:30:23Z</dcterms:modified>
</cp:coreProperties>
</file>